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5" r:id="rId9"/>
    <p:sldId id="262" r:id="rId10"/>
    <p:sldId id="263" r:id="rId11"/>
    <p:sldId id="264" r:id="rId12"/>
  </p:sldIdLst>
  <p:sldSz cx="9144000" cy="6858000" type="screen4x3"/>
  <p:notesSz cx="6858000" cy="92964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15587" autoAdjust="0"/>
    <p:restoredTop sz="94612" autoAdjust="0"/>
  </p:normalViewPr>
  <p:slideViewPr>
    <p:cSldViewPr>
      <p:cViewPr>
        <p:scale>
          <a:sx n="119" d="100"/>
          <a:sy n="119" d="100"/>
        </p:scale>
        <p:origin x="1696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371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tags" Target="tags/tag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52B5F-0561-3A4C-80AC-03C68B62F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8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7BD212B-23C6-4B8B-B451-83101CCD7C2C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16CACF49-8756-42FC-B0A1-2CD13B66D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30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042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00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07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Sec must make 4 findings</a:t>
            </a:r>
            <a:r>
              <a:rPr lang="en-US" baseline="0" smtClean="0"/>
              <a:t> to approve project:</a:t>
            </a:r>
          </a:p>
          <a:p>
            <a:r>
              <a:rPr lang="en-US" smtClean="0"/>
              <a:t>Technical, managerial and financial capability to construct and operate </a:t>
            </a:r>
          </a:p>
          <a:p>
            <a:endParaRPr lang="en-US" smtClean="0"/>
          </a:p>
          <a:p>
            <a:r>
              <a:rPr lang="en-US" smtClean="0"/>
              <a:t>Not unduly interfere with orderly regional development of the region</a:t>
            </a:r>
          </a:p>
          <a:p>
            <a:endParaRPr lang="en-US" smtClean="0"/>
          </a:p>
          <a:p>
            <a:r>
              <a:rPr lang="en-US" smtClean="0"/>
              <a:t>No unreasonable adverse effect on aesthetics, historic sites, air and water quality, the natural environment and public health and safety </a:t>
            </a:r>
          </a:p>
          <a:p>
            <a:endParaRPr lang="en-US" smtClean="0"/>
          </a:p>
          <a:p>
            <a:r>
              <a:rPr lang="en-US" smtClean="0"/>
              <a:t>Serves Public Interest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10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39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45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97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446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90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ACF49-8756-42FC-B0A1-2CD13B66D6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17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0306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7048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1769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3294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2779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4440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0224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9928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88687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4432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229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6507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0129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2357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6903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7805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5047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233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6869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4430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0714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9C67816-665D-4DA2-9392-A03AEDEEC803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5CD84B-115D-4F70-AE71-D3FAE3D8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1612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3432003" y="6477000"/>
            <a:ext cx="225093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2017 Sheehan Phinney Bass</a:t>
            </a:r>
            <a:r>
              <a:rPr lang="en-US" sz="900" baseline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Green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3486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0F539-A3BD-4A56-B692-E1D3F0230FD9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C8A6C-692A-4059-8A92-1A4A10ADDA9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 txBox="1"/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 Placeholder 2"/>
          <p:cNvSpPr txBox="1"/>
          <p:nvPr userDrawn="1"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3"/>
          <p:cNvSpPr txBox="1"/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4C42D0-B7BD-472E-A551-0A4D3303D870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10" name="Slide Number Placeholder 5"/>
          <p:cNvSpPr txBox="1"/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4785030-D589-40E8-8FFC-6E3616AC227F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1676400" y="2895600"/>
            <a:ext cx="7467600" cy="152400"/>
          </a:xfrm>
          <a:prstGeom prst="rect">
            <a:avLst/>
          </a:prstGeom>
          <a:solidFill>
            <a:srgbClr val="EAA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2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3143250"/>
          </a:xfrm>
        </p:spPr>
        <p:txBody>
          <a:bodyPr>
            <a:normAutofit/>
          </a:bodyPr>
          <a:lstStyle/>
          <a:p>
            <a:r>
              <a:rPr lang="en-US" smtClean="0"/>
              <a:t>Two Energy Facility Permitting Reforms: New Hampshire’s Site Evaluation Committee, and the Federal FAST-41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191000"/>
            <a:ext cx="6477000" cy="1676400"/>
          </a:xfrm>
        </p:spPr>
        <p:txBody>
          <a:bodyPr>
            <a:normAutofit/>
          </a:bodyPr>
          <a:lstStyle/>
          <a:p>
            <a:r>
              <a:rPr lang="en-US" smtClean="0"/>
              <a:t>Tom Burack, Esq., Sheehan Phinney</a:t>
            </a:r>
          </a:p>
          <a:p>
            <a:r>
              <a:rPr lang="en-US" smtClean="0"/>
              <a:t>New England Electricity Restructuring Roundtable, December 15,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61534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1143000"/>
          </a:xfrm>
        </p:spPr>
        <p:txBody>
          <a:bodyPr/>
          <a:lstStyle/>
          <a:p>
            <a:r>
              <a:rPr lang="en-US" smtClean="0"/>
              <a:t>Contact Information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mtClean="0"/>
          </a:p>
          <a:p>
            <a:pPr marL="0" indent="0" algn="ctr">
              <a:buNone/>
            </a:pPr>
            <a:r>
              <a:rPr lang="en-US" smtClean="0"/>
              <a:t>Thomas S. Burack, Esq.</a:t>
            </a:r>
          </a:p>
          <a:p>
            <a:pPr marL="0" indent="0" algn="ctr">
              <a:buNone/>
            </a:pPr>
            <a:r>
              <a:rPr lang="en-US" smtClean="0"/>
              <a:t>Sheehan Phinney</a:t>
            </a:r>
          </a:p>
          <a:p>
            <a:pPr marL="0" indent="0" algn="ctr">
              <a:buNone/>
            </a:pPr>
            <a:r>
              <a:rPr lang="en-US" smtClean="0"/>
              <a:t>603-627-8387</a:t>
            </a:r>
          </a:p>
          <a:p>
            <a:pPr marL="0" indent="0" algn="ctr">
              <a:buNone/>
            </a:pPr>
            <a:r>
              <a:rPr lang="en-US" smtClean="0"/>
              <a:t>tburack@sheehan.com</a:t>
            </a:r>
          </a:p>
          <a:p>
            <a:pPr marL="0" indent="0" algn="ctr">
              <a:buNone/>
            </a:pPr>
            <a:r>
              <a:rPr lang="en-US" smtClean="0"/>
              <a:t>www.sheehan.com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0411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/>
          <a:lstStyle/>
          <a:p>
            <a:r>
              <a:rPr lang="en-US" smtClean="0"/>
              <a:t>Permitting Energy Facilities in NH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r>
              <a:rPr lang="en-US" smtClean="0"/>
              <a:t>Energy Facility Site Evaluation Committee</a:t>
            </a:r>
          </a:p>
          <a:p>
            <a:pPr lvl="1"/>
            <a:r>
              <a:rPr lang="en-US"/>
              <a:t>L</a:t>
            </a:r>
            <a:r>
              <a:rPr lang="en-US" smtClean="0"/>
              <a:t>and use and permitting</a:t>
            </a:r>
          </a:p>
          <a:p>
            <a:pPr lvl="1"/>
            <a:r>
              <a:rPr lang="en-US" smtClean="0"/>
              <a:t>15 members/8 agencies </a:t>
            </a:r>
          </a:p>
          <a:p>
            <a:pPr lvl="1"/>
            <a:r>
              <a:rPr lang="en-US" smtClean="0"/>
              <a:t>No budget</a:t>
            </a:r>
          </a:p>
          <a:p>
            <a:pPr lvl="1"/>
            <a:r>
              <a:rPr lang="en-US" smtClean="0"/>
              <a:t>Increased caseload</a:t>
            </a:r>
          </a:p>
          <a:p>
            <a:pPr lvl="1"/>
            <a:r>
              <a:rPr lang="en-US"/>
              <a:t>P</a:t>
            </a:r>
            <a:r>
              <a:rPr lang="en-US" smtClean="0"/>
              <a:t>ublic study process </a:t>
            </a:r>
          </a:p>
          <a:p>
            <a:pPr lvl="2"/>
            <a:r>
              <a:rPr lang="en-US" smtClean="0"/>
              <a:t>Procedural (e.g., membership, staffing, process)</a:t>
            </a:r>
          </a:p>
          <a:p>
            <a:pPr lvl="2"/>
            <a:r>
              <a:rPr lang="en-US" smtClean="0"/>
              <a:t>Substantive (e.g., impacts, alternatives, energy </a:t>
            </a:r>
            <a:r>
              <a:rPr lang="en-US"/>
              <a:t>p</a:t>
            </a:r>
            <a:r>
              <a:rPr lang="en-US" smtClean="0"/>
              <a:t>olicy)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6224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229600" cy="914400"/>
          </a:xfrm>
        </p:spPr>
        <p:txBody>
          <a:bodyPr/>
          <a:lstStyle/>
          <a:p>
            <a:r>
              <a:rPr lang="en-US" sz="4000" smtClean="0"/>
              <a:t>2014 Amendments – Process Changes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smtClean="0"/>
              <a:t>Reduced Committee size</a:t>
            </a:r>
          </a:p>
          <a:p>
            <a:pPr lvl="1"/>
            <a:r>
              <a:rPr lang="en-US" smtClean="0"/>
              <a:t>Added Public Members</a:t>
            </a:r>
          </a:p>
          <a:p>
            <a:r>
              <a:rPr lang="en-US" smtClean="0"/>
              <a:t>Subcommittees/Designees authorized </a:t>
            </a:r>
          </a:p>
          <a:p>
            <a:r>
              <a:rPr lang="en-US" smtClean="0"/>
              <a:t>Full-time Administrator position authorized</a:t>
            </a:r>
          </a:p>
          <a:p>
            <a:r>
              <a:rPr lang="en-US" smtClean="0"/>
              <a:t>Adequate </a:t>
            </a:r>
            <a:r>
              <a:rPr lang="en-US"/>
              <a:t>f</a:t>
            </a:r>
            <a:r>
              <a:rPr lang="en-US" smtClean="0"/>
              <a:t>unding </a:t>
            </a:r>
          </a:p>
          <a:p>
            <a:r>
              <a:rPr lang="en-US" smtClean="0"/>
              <a:t>Mandatory pre-application and post-filing public information sessions</a:t>
            </a:r>
          </a:p>
          <a:p>
            <a:r>
              <a:rPr lang="en-US" smtClean="0"/>
              <a:t>Required rulemaking (e.g., application contents)</a:t>
            </a:r>
          </a:p>
        </p:txBody>
      </p:sp>
    </p:spTree>
    <p:extLst>
      <p:ext uri="{BB962C8B-B14F-4D97-AF65-F5344CB8AC3E}">
        <p14:creationId xmlns:p14="http://schemas.microsoft.com/office/powerpoint/2010/main" val="80573962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/>
          <a:lstStyle/>
          <a:p>
            <a:r>
              <a:rPr lang="en-US" sz="4000" smtClean="0"/>
              <a:t>2014 Amendments – Substantive Changes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en-US" smtClean="0"/>
              <a:t>“Public Interest” finding</a:t>
            </a:r>
          </a:p>
          <a:p>
            <a:pPr lvl="1"/>
            <a:r>
              <a:rPr lang="en-US" smtClean="0"/>
              <a:t>No definition provided in statute</a:t>
            </a:r>
          </a:p>
          <a:p>
            <a:pPr lvl="1"/>
            <a:r>
              <a:rPr lang="en-US" smtClean="0"/>
              <a:t>Topics of stakeholder and citizen concern:</a:t>
            </a:r>
          </a:p>
          <a:p>
            <a:pPr lvl="2"/>
            <a:r>
              <a:rPr lang="en-US" smtClean="0"/>
              <a:t>State energy policy</a:t>
            </a:r>
          </a:p>
          <a:p>
            <a:pPr lvl="2"/>
            <a:r>
              <a:rPr lang="en-US" smtClean="0"/>
              <a:t>Alternative sites and routes</a:t>
            </a:r>
          </a:p>
          <a:p>
            <a:pPr lvl="2"/>
            <a:r>
              <a:rPr lang="en-US" smtClean="0"/>
              <a:t>Visual, environment and natural resource impacts</a:t>
            </a:r>
          </a:p>
          <a:p>
            <a:pPr lvl="2"/>
            <a:r>
              <a:rPr lang="en-US" smtClean="0"/>
              <a:t>Orderly development, noise</a:t>
            </a:r>
          </a:p>
          <a:p>
            <a:pPr marL="342900" lvl="2" indent="-342900"/>
            <a:r>
              <a:rPr lang="en-US" sz="3200"/>
              <a:t>New </a:t>
            </a:r>
            <a:r>
              <a:rPr lang="en-US" sz="3200" smtClean="0"/>
              <a:t>rules (detailed provisions for wind, transmission, and pipeline projects)</a:t>
            </a:r>
            <a:endParaRPr lang="en-US" sz="3200"/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203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smtClean="0"/>
              <a:t>Future Issues?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Public Members’ workload</a:t>
            </a:r>
          </a:p>
          <a:p>
            <a:r>
              <a:rPr lang="en-US" smtClean="0"/>
              <a:t>Stakeholder participation </a:t>
            </a:r>
          </a:p>
          <a:p>
            <a:r>
              <a:rPr lang="en-US"/>
              <a:t>C</a:t>
            </a:r>
            <a:r>
              <a:rPr lang="en-US" smtClean="0"/>
              <a:t>ounsel for the public’s role</a:t>
            </a:r>
          </a:p>
          <a:p>
            <a:r>
              <a:rPr lang="en-US" smtClean="0"/>
              <a:t>Rule refinement</a:t>
            </a:r>
          </a:p>
          <a:p>
            <a:r>
              <a:rPr lang="en-US"/>
              <a:t>C</a:t>
            </a:r>
            <a:r>
              <a:rPr lang="en-US" smtClean="0"/>
              <a:t>ertificated project inspections</a:t>
            </a:r>
          </a:p>
          <a:p>
            <a:r>
              <a:rPr lang="en-US" smtClean="0"/>
              <a:t>Panel membership</a:t>
            </a:r>
          </a:p>
          <a:p>
            <a:r>
              <a:rPr lang="en-US" smtClean="0"/>
              <a:t>Conditional certificates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1934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/>
          <a:lstStyle/>
          <a:p>
            <a:r>
              <a:rPr lang="en-US" smtClean="0"/>
              <a:t>Federal Permitting Reform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FAST-41: Title 41 of Fixing America’s Surface Transportation Act (2015)</a:t>
            </a:r>
          </a:p>
          <a:p>
            <a:pPr lvl="1"/>
            <a:r>
              <a:rPr lang="en-US"/>
              <a:t>L</a:t>
            </a:r>
            <a:r>
              <a:rPr lang="en-US" smtClean="0"/>
              <a:t>arge-scale ($200+M) infrastructure projects </a:t>
            </a:r>
          </a:p>
          <a:p>
            <a:pPr lvl="1"/>
            <a:r>
              <a:rPr lang="en-US"/>
              <a:t>H</a:t>
            </a:r>
            <a:r>
              <a:rPr lang="en-US" smtClean="0"/>
              <a:t>ighways, waterways, water resources, broadband, energy, pipelines, transmission lines</a:t>
            </a:r>
          </a:p>
          <a:p>
            <a:pPr lvl="1"/>
            <a:r>
              <a:rPr lang="en-US" smtClean="0"/>
              <a:t>Require NEPA review</a:t>
            </a:r>
          </a:p>
          <a:p>
            <a:pPr lvl="1"/>
            <a:r>
              <a:rPr lang="en-US" smtClean="0"/>
              <a:t>Goal: Improve </a:t>
            </a:r>
            <a:r>
              <a:rPr lang="en-US"/>
              <a:t>timeliness, predictability, transparency of federal environmental review &amp; </a:t>
            </a:r>
            <a:r>
              <a:rPr lang="en-US" smtClean="0"/>
              <a:t>authorization</a:t>
            </a:r>
          </a:p>
        </p:txBody>
      </p:sp>
    </p:spTree>
    <p:extLst>
      <p:ext uri="{BB962C8B-B14F-4D97-AF65-F5344CB8AC3E}">
        <p14:creationId xmlns:p14="http://schemas.microsoft.com/office/powerpoint/2010/main" val="379621492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smtClean="0"/>
              <a:t>FAST-41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smtClean="0"/>
              <a:t>Federal </a:t>
            </a:r>
            <a:r>
              <a:rPr lang="en-US"/>
              <a:t>Permitting Improvement Steering Council (FPISC</a:t>
            </a:r>
            <a:r>
              <a:rPr lang="en-US" smtClean="0"/>
              <a:t>)</a:t>
            </a:r>
            <a:endParaRPr lang="en-US"/>
          </a:p>
          <a:p>
            <a:pPr lvl="1">
              <a:buFont typeface="Wingdings" panose="05000000000000000000" pitchFamily="2" charset="2"/>
              <a:buChar char="Ø"/>
            </a:pPr>
            <a:r>
              <a:rPr lang="en-US"/>
              <a:t>Standardizes interagency consultation and coordination on </a:t>
            </a:r>
            <a:r>
              <a:rPr lang="en-US" smtClean="0"/>
              <a:t>permitting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mtClean="0"/>
              <a:t>Recommended best practices, guidance, schedules</a:t>
            </a:r>
            <a:endParaRPr lang="en-US"/>
          </a:p>
          <a:p>
            <a:pPr lvl="1">
              <a:buFont typeface="Wingdings" panose="05000000000000000000" pitchFamily="2" charset="2"/>
              <a:buChar char="Ø"/>
            </a:pPr>
            <a:r>
              <a:rPr lang="en-US"/>
              <a:t>Online Permitting Dashboard </a:t>
            </a:r>
            <a:r>
              <a:rPr lang="en-US" smtClean="0"/>
              <a:t>of </a:t>
            </a:r>
            <a:r>
              <a:rPr lang="en-US"/>
              <a:t>projects’ status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mtClean="0"/>
              <a:t>States </a:t>
            </a:r>
            <a:r>
              <a:rPr lang="en-US"/>
              <a:t>may participate as cooperating agencies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/>
              <a:t>Project sponsor participation is voluntary</a:t>
            </a:r>
          </a:p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60389735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Federal Permitting Timelines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r>
              <a:rPr lang="en-US" smtClean="0"/>
              <a:t>Presidential Executive Orders</a:t>
            </a:r>
          </a:p>
          <a:p>
            <a:r>
              <a:rPr lang="en-US" smtClean="0"/>
              <a:t>Agency Permit timeline goals</a:t>
            </a:r>
          </a:p>
          <a:p>
            <a:r>
              <a:rPr lang="en-US" smtClean="0"/>
              <a:t>Coordination of federal and state permitting processes and timelines</a:t>
            </a:r>
          </a:p>
          <a:p>
            <a:pPr marL="457200" lvl="1" indent="0"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5948092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Some Possible Measures of Siting and Permitting System Effectiveness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Timeliness (Predictability)</a:t>
            </a:r>
          </a:p>
          <a:p>
            <a:r>
              <a:rPr lang="en-US" smtClean="0"/>
              <a:t>Quality (Understandability, Consistency, Transparency)</a:t>
            </a:r>
          </a:p>
          <a:p>
            <a:r>
              <a:rPr lang="en-US" smtClean="0"/>
              <a:t>Public engagement and acceptance of results</a:t>
            </a:r>
          </a:p>
          <a:p>
            <a:r>
              <a:rPr lang="en-US" smtClean="0"/>
              <a:t>Long-term compliance</a:t>
            </a:r>
          </a:p>
          <a:p>
            <a:r>
              <a:rPr lang="en-US" smtClean="0"/>
              <a:t>Long-term impacts/outcomes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2292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15.08.28"/>
  <p:tag name="AS_TITLE" val="Aspose.Slides for .NET 4.0"/>
  <p:tag name="AS_VERSION" val="15.7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413</Words>
  <Application>Microsoft Macintosh PowerPoint</Application>
  <PresentationFormat>On-screen Show (4:3)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Wingdings</vt:lpstr>
      <vt:lpstr>Arial</vt:lpstr>
      <vt:lpstr>Office Theme</vt:lpstr>
      <vt:lpstr>Custom Design</vt:lpstr>
      <vt:lpstr>Two Energy Facility Permitting Reforms: New Hampshire’s Site Evaluation Committee, and the Federal FAST-41</vt:lpstr>
      <vt:lpstr>Permitting Energy Facilities in NH</vt:lpstr>
      <vt:lpstr>2014 Amendments – Process Changes</vt:lpstr>
      <vt:lpstr>2014 Amendments – Substantive Changes</vt:lpstr>
      <vt:lpstr>Future Issues?</vt:lpstr>
      <vt:lpstr>Federal Permitting Reform</vt:lpstr>
      <vt:lpstr>FAST-41</vt:lpstr>
      <vt:lpstr>Federal Permitting Timelines</vt:lpstr>
      <vt:lpstr>Some Possible Measures of Siting and Permitting System Effectiveness</vt:lpstr>
      <vt:lpstr>Contact Information</vt:lpstr>
    </vt:vector>
  </TitlesOfParts>
  <Manager/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cp:lastPrinted>2017-12-14T20:46:24Z</cp:lastPrinted>
  <dcterms:created xsi:type="dcterms:W3CDTF">1601-01-01T00:00:00Z</dcterms:created>
  <dcterms:modified xsi:type="dcterms:W3CDTF">2017-12-14T22:14:06Z</dcterms:modified>
</cp:coreProperties>
</file>